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9" r:id="rId4"/>
    <p:sldId id="261" r:id="rId5"/>
    <p:sldId id="282" r:id="rId6"/>
    <p:sldId id="270" r:id="rId7"/>
    <p:sldId id="271" r:id="rId8"/>
    <p:sldId id="274" r:id="rId9"/>
    <p:sldId id="278" r:id="rId10"/>
    <p:sldId id="265" r:id="rId11"/>
    <p:sldId id="268" r:id="rId12"/>
    <p:sldId id="260" r:id="rId13"/>
    <p:sldId id="279" r:id="rId14"/>
    <p:sldId id="262" r:id="rId15"/>
    <p:sldId id="263" r:id="rId16"/>
    <p:sldId id="280" r:id="rId17"/>
    <p:sldId id="272" r:id="rId18"/>
    <p:sldId id="275" r:id="rId19"/>
    <p:sldId id="276" r:id="rId20"/>
    <p:sldId id="281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92D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D0AE5-1543-4416-9947-3B78D842DF6B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7B493-70B0-4B60-AA6D-DADC1BC41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4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7B493-70B0-4B60-AA6D-DADC1BC414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0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0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4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3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3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4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3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9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2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3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2A818-1029-40CE-81A9-29DB99FFA351}" type="datetimeFigureOut">
              <a:rPr lang="en-US" smtClean="0"/>
              <a:t>25-Jun-20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ECFC5-912A-441F-A632-9F6A950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1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1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2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280.png"/><Relationship Id="rId10" Type="http://schemas.openxmlformats.org/officeDocument/2006/relationships/image" Target="../media/image22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12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8968"/>
            <a:ext cx="9144000" cy="3814764"/>
          </a:xfrm>
        </p:spPr>
        <p:txBody>
          <a:bodyPr>
            <a:normAutofit/>
          </a:bodyPr>
          <a:lstStyle/>
          <a:p>
            <a:r>
              <a:rPr lang="en-US" b="1" dirty="0"/>
              <a:t>Virtual digital  signal processing  using LabVIEW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84353"/>
            <a:ext cx="9144000" cy="1655762"/>
          </a:xfrm>
        </p:spPr>
        <p:txBody>
          <a:bodyPr/>
          <a:lstStyle/>
          <a:p>
            <a:r>
              <a:rPr lang="en-US" b="1" dirty="0"/>
              <a:t>for signal processing applications  like ac susceptibility measurements</a:t>
            </a:r>
          </a:p>
          <a:p>
            <a:pPr algn="r"/>
            <a:r>
              <a:rPr lang="en-US" b="1" dirty="0"/>
              <a:t>Project Report</a:t>
            </a:r>
          </a:p>
          <a:p>
            <a:pPr algn="r"/>
            <a:r>
              <a:rPr lang="en-US" b="1" dirty="0"/>
              <a:t>R K Rupesh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2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48"/>
    </mc:Choice>
    <mc:Fallback>
      <p:transition spd="slow" advTm="4544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Phase Sensitive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17750" y="1973134"/>
            <a:ext cx="9804766" cy="3554082"/>
            <a:chOff x="1017750" y="1984076"/>
            <a:chExt cx="9804766" cy="3554082"/>
          </a:xfrm>
        </p:grpSpPr>
        <p:pic>
          <p:nvPicPr>
            <p:cNvPr id="15" name="Content Placeholder 5"/>
            <p:cNvPicPr>
              <a:picLocks noChangeAspect="1"/>
            </p:cNvPicPr>
            <p:nvPr/>
          </p:nvPicPr>
          <p:blipFill rotWithShape="1">
            <a:blip r:embed="rId2"/>
            <a:srcRect b="32345"/>
            <a:stretch/>
          </p:blipFill>
          <p:spPr>
            <a:xfrm>
              <a:off x="1017750" y="2561724"/>
              <a:ext cx="9804766" cy="297643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093316" y="1984076"/>
              <a:ext cx="9397083" cy="3224353"/>
              <a:chOff x="1093316" y="1984076"/>
              <a:chExt cx="9397083" cy="3224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4849801" y="4839097"/>
                    <a:ext cx="249239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9801" y="4839097"/>
                    <a:ext cx="2492397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1093316" y="2631929"/>
                    <a:ext cx="249239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+∅)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3316" y="2631929"/>
                    <a:ext cx="2492397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4175185" y="1984076"/>
                    <a:ext cx="3489896" cy="6478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+∅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+∅)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5185" y="1984076"/>
                    <a:ext cx="3489896" cy="647854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56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988060" y="2536166"/>
                    <a:ext cx="250233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𝑪𝒐𝒔</m:t>
                          </m:r>
                          <m:r>
                            <a:rPr lang="en-US" b="1" i="1" smtClean="0">
                              <a:solidFill>
                                <a:srgbClr val="70AD47"/>
                              </a:solidFill>
                              <a:latin typeface="Cambria Math" panose="02040503050406030204" pitchFamily="18" charset="0"/>
                            </a:rPr>
                            <m:t>⁡(∅)</m:t>
                          </m:r>
                        </m:oMath>
                      </m:oMathPara>
                    </a14:m>
                    <a:endParaRPr lang="en-US" b="1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8060" y="2536166"/>
                    <a:ext cx="2502339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TextBox 2"/>
          <p:cNvSpPr txBox="1"/>
          <p:nvPr/>
        </p:nvSpPr>
        <p:spPr>
          <a:xfrm>
            <a:off x="2099388" y="5579706"/>
            <a:ext cx="739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Real Part</a:t>
            </a:r>
            <a:endParaRPr lang="en-US" sz="4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0179471" y="1029497"/>
            <a:ext cx="2048434" cy="1975275"/>
            <a:chOff x="10179471" y="1029497"/>
            <a:chExt cx="2048434" cy="1975275"/>
          </a:xfrm>
        </p:grpSpPr>
        <p:grpSp>
          <p:nvGrpSpPr>
            <p:cNvPr id="6" name="Group 5"/>
            <p:cNvGrpSpPr/>
            <p:nvPr/>
          </p:nvGrpSpPr>
          <p:grpSpPr>
            <a:xfrm>
              <a:off x="10179471" y="1029497"/>
              <a:ext cx="2048434" cy="1975275"/>
              <a:chOff x="10134195" y="3835263"/>
              <a:chExt cx="2048434" cy="1975275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195" y="3835263"/>
                <a:ext cx="2048434" cy="197527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0859153" y="5348873"/>
                    <a:ext cx="362338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9153" y="5348873"/>
                    <a:ext cx="362338" cy="46166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5085" r="-8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" name="Straight Arrow Connector 20"/>
            <p:cNvCxnSpPr>
              <a:stCxn id="19" idx="3"/>
            </p:cNvCxnSpPr>
            <p:nvPr/>
          </p:nvCxnSpPr>
          <p:spPr>
            <a:xfrm flipV="1">
              <a:off x="11266767" y="2772965"/>
              <a:ext cx="344388" cy="97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9" idx="1"/>
            </p:cNvCxnSpPr>
            <p:nvPr/>
          </p:nvCxnSpPr>
          <p:spPr>
            <a:xfrm flipH="1" flipV="1">
              <a:off x="10490400" y="2772965"/>
              <a:ext cx="414029" cy="97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85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95"/>
    </mc:Choice>
    <mc:Fallback>
      <p:transition spd="slow" advTm="4639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Phase Sensitive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99388" y="5584813"/>
            <a:ext cx="7399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The Quadrature Part</a:t>
            </a:r>
            <a:endParaRPr lang="en-US" sz="4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17750" y="1984076"/>
            <a:ext cx="9804766" cy="3554082"/>
            <a:chOff x="1017750" y="1984076"/>
            <a:chExt cx="9804766" cy="3554082"/>
          </a:xfrm>
        </p:grpSpPr>
        <p:grpSp>
          <p:nvGrpSpPr>
            <p:cNvPr id="16" name="Group 15"/>
            <p:cNvGrpSpPr/>
            <p:nvPr/>
          </p:nvGrpSpPr>
          <p:grpSpPr>
            <a:xfrm>
              <a:off x="1017750" y="1984076"/>
              <a:ext cx="9804766" cy="3554082"/>
              <a:chOff x="1017750" y="1984076"/>
              <a:chExt cx="9804766" cy="3554082"/>
            </a:xfrm>
          </p:grpSpPr>
          <p:pic>
            <p:nvPicPr>
              <p:cNvPr id="15" name="Content Placeholder 5"/>
              <p:cNvPicPr>
                <a:picLocks noChangeAspect="1"/>
              </p:cNvPicPr>
              <p:nvPr/>
            </p:nvPicPr>
            <p:blipFill rotWithShape="1">
              <a:blip r:embed="rId2"/>
              <a:srcRect b="32345"/>
              <a:stretch/>
            </p:blipFill>
            <p:spPr>
              <a:xfrm>
                <a:off x="1017750" y="2561724"/>
                <a:ext cx="9804766" cy="2976434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1093316" y="1984076"/>
                <a:ext cx="9396681" cy="3224353"/>
                <a:chOff x="1093316" y="1984076"/>
                <a:chExt cx="9396681" cy="32243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4849801" y="4839097"/>
                      <a:ext cx="249239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49801" y="4839097"/>
                      <a:ext cx="2492397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1093316" y="2631929"/>
                      <a:ext cx="249239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𝐶𝑜𝑠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+∅)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3316" y="2631929"/>
                      <a:ext cx="2492397" cy="369332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4175185" y="1984076"/>
                      <a:ext cx="3489896" cy="6478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𝐶𝑜𝑠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+∅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+∅)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75185" y="1984076"/>
                      <a:ext cx="3489896" cy="647854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56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7997600" y="2494442"/>
                      <a:ext cx="249239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1" i="1" smtClean="0">
                                <a:solidFill>
                                  <a:srgbClr val="70AD47"/>
                                </a:solidFill>
                                <a:latin typeface="Cambria Math" panose="02040503050406030204" pitchFamily="18" charset="0"/>
                              </a:rPr>
                              <m:t>𝑺𝒊𝒏</m:t>
                            </m:r>
                            <m:r>
                              <a:rPr lang="en-US" b="1" i="1" smtClean="0">
                                <a:solidFill>
                                  <a:srgbClr val="70AD47"/>
                                </a:solidFill>
                                <a:latin typeface="Cambria Math" panose="02040503050406030204" pitchFamily="18" charset="0"/>
                              </a:rPr>
                              <m:t>(∅)</m:t>
                            </m:r>
                          </m:oMath>
                        </m:oMathPara>
                      </a14:m>
                      <a:endParaRPr lang="en-US" b="1" dirty="0">
                        <a:solidFill>
                          <a:srgbClr val="70AD47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97600" y="2494442"/>
                      <a:ext cx="2492397" cy="369332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" name="TextBox 2"/>
            <p:cNvSpPr txBox="1"/>
            <p:nvPr/>
          </p:nvSpPr>
          <p:spPr>
            <a:xfrm>
              <a:off x="9204823" y="2843343"/>
              <a:ext cx="34505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70AD47"/>
                  </a:solidFill>
                </a:rPr>
                <a:t>Y</a:t>
              </a:r>
              <a:endParaRPr lang="en-US" sz="24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873865" y="1027906"/>
            <a:ext cx="2048434" cy="1975275"/>
            <a:chOff x="9798299" y="3609538"/>
            <a:chExt cx="2048434" cy="19752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8299" y="3609538"/>
              <a:ext cx="2048434" cy="197527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9798299" y="4409849"/>
              <a:ext cx="345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70AD47"/>
                  </a:solidFill>
                </a:rPr>
                <a:t>Y</a:t>
              </a:r>
              <a:endParaRPr lang="en-US" sz="2400" dirty="0">
                <a:solidFill>
                  <a:srgbClr val="70AD47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 flipV="1">
              <a:off x="9969519" y="4380589"/>
              <a:ext cx="2" cy="11986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9969519" y="4839097"/>
              <a:ext cx="1308" cy="31055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51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2"/>
    </mc:Choice>
    <mc:Fallback>
      <p:transition spd="slow" advTm="1733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frequency domain </a:t>
            </a:r>
            <a:br>
              <a:rPr lang="en-US" dirty="0"/>
            </a:br>
            <a:r>
              <a:rPr lang="en-US" dirty="0"/>
              <a:t>and Fourier transform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6574" y="565841"/>
            <a:ext cx="3463873" cy="6045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6781" y="1795956"/>
            <a:ext cx="38597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The Fourier </a:t>
            </a:r>
            <a:r>
              <a:rPr lang="en-US" sz="2000" dirty="0" smtClean="0"/>
              <a:t>transform </a:t>
            </a:r>
            <a:r>
              <a:rPr lang="en-US" sz="2000" dirty="0"/>
              <a:t>converts a sinusoidal function with frequency f</a:t>
            </a:r>
            <a:r>
              <a:rPr lang="en-US" sz="2000" baseline="-25000" dirty="0"/>
              <a:t>0</a:t>
            </a:r>
            <a:r>
              <a:rPr lang="en-US" sz="2000" dirty="0"/>
              <a:t> in the time domain into a Dirac delta function δ(f-f</a:t>
            </a:r>
            <a:r>
              <a:rPr lang="en-US" sz="2000" baseline="-25000" dirty="0"/>
              <a:t>0</a:t>
            </a:r>
            <a:r>
              <a:rPr lang="en-US" sz="2000" dirty="0"/>
              <a:t>) in the frequency </a:t>
            </a:r>
            <a:r>
              <a:rPr lang="en-US" sz="2000" dirty="0" smtClean="0"/>
              <a:t>domain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552659" y="4039437"/>
                <a:ext cx="5572096" cy="2019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𝐴𝑠𝑖𝑛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𝐵𝑠𝑖𝑛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         ∀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59" y="4039437"/>
                <a:ext cx="5572096" cy="20196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67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28849" y="1717093"/>
                <a:ext cx="2932980" cy="689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849" y="1717093"/>
                <a:ext cx="2932980" cy="689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04" t="11417" r="8635" b="10796"/>
          <a:stretch/>
        </p:blipFill>
        <p:spPr>
          <a:xfrm>
            <a:off x="7487707" y="1418979"/>
            <a:ext cx="4675537" cy="17551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34" y="1415599"/>
            <a:ext cx="4304561" cy="17585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ight Arrow 8"/>
          <p:cNvSpPr/>
          <p:nvPr/>
        </p:nvSpPr>
        <p:spPr>
          <a:xfrm>
            <a:off x="4554727" y="2372264"/>
            <a:ext cx="2691442" cy="12939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9269619" y="3748717"/>
            <a:ext cx="1147659" cy="13660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06242" y="3525740"/>
                <a:ext cx="2774090" cy="689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242" y="3525740"/>
                <a:ext cx="2774090" cy="6899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829" y="4755205"/>
            <a:ext cx="4158595" cy="131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178" y="133840"/>
            <a:ext cx="10515600" cy="497517"/>
          </a:xfrm>
        </p:spPr>
        <p:txBody>
          <a:bodyPr>
            <a:normAutofit fontScale="90000"/>
          </a:bodyPr>
          <a:lstStyle/>
          <a:p>
            <a:r>
              <a:rPr lang="en-US" dirty="0"/>
              <a:t>100Hz signal with noise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7968" y="631357"/>
            <a:ext cx="6032556" cy="6127797"/>
            <a:chOff x="577968" y="631357"/>
            <a:chExt cx="6032556" cy="612779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968" y="631357"/>
              <a:ext cx="6032556" cy="612779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29050" y="1260369"/>
              <a:ext cx="879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Signal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86353" y="2992201"/>
              <a:ext cx="48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DC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233576" y="3500517"/>
                  <a:ext cx="8798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576" y="3500517"/>
                  <a:ext cx="87989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886353" y="4945169"/>
              <a:ext cx="48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DC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524" y="631357"/>
            <a:ext cx="5581475" cy="61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1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82"/>
    </mc:Choice>
    <mc:Fallback>
      <p:transition spd="slow" advTm="5218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08" y="365285"/>
            <a:ext cx="10515600" cy="1325563"/>
          </a:xfrm>
        </p:spPr>
        <p:txBody>
          <a:bodyPr/>
          <a:lstStyle/>
          <a:p>
            <a:r>
              <a:rPr lang="en-US" dirty="0"/>
              <a:t>Principle of </a:t>
            </a:r>
            <a:r>
              <a:rPr lang="en-US" dirty="0" smtClean="0"/>
              <a:t>Dual Phase Lock-in </a:t>
            </a:r>
            <a:r>
              <a:rPr lang="en-US" dirty="0"/>
              <a:t>Amplifier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0300" y="1575729"/>
            <a:ext cx="9220102" cy="4568409"/>
            <a:chOff x="1826220" y="1737946"/>
            <a:chExt cx="9220102" cy="4568409"/>
          </a:xfrm>
        </p:grpSpPr>
        <p:grpSp>
          <p:nvGrpSpPr>
            <p:cNvPr id="7" name="Group 6"/>
            <p:cNvGrpSpPr/>
            <p:nvPr/>
          </p:nvGrpSpPr>
          <p:grpSpPr>
            <a:xfrm>
              <a:off x="1826220" y="1737946"/>
              <a:ext cx="8137289" cy="4568409"/>
              <a:chOff x="1826220" y="1755199"/>
              <a:chExt cx="8137289" cy="456840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826220" y="1755199"/>
                <a:ext cx="8137289" cy="4568409"/>
                <a:chOff x="1826220" y="1755199"/>
                <a:chExt cx="8137289" cy="4568409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826220" y="1755199"/>
                  <a:ext cx="8137289" cy="4084884"/>
                  <a:chOff x="1092975" y="1551304"/>
                  <a:chExt cx="9804766" cy="5110943"/>
                </a:xfrm>
              </p:grpSpPr>
              <p:grpSp>
                <p:nvGrpSpPr>
                  <p:cNvPr id="4" name="Group 3"/>
                  <p:cNvGrpSpPr/>
                  <p:nvPr/>
                </p:nvGrpSpPr>
                <p:grpSpPr>
                  <a:xfrm>
                    <a:off x="1092975" y="1551304"/>
                    <a:ext cx="9804766" cy="5110943"/>
                    <a:chOff x="1093316" y="1956745"/>
                    <a:chExt cx="9804766" cy="5110943"/>
                  </a:xfrm>
                </p:grpSpPr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93316" y="2561724"/>
                      <a:ext cx="9804766" cy="450596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1093316" y="1956745"/>
                      <a:ext cx="9397083" cy="2793708"/>
                      <a:chOff x="1093316" y="1956745"/>
                      <a:chExt cx="9397083" cy="279370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9" name="TextBox 8"/>
                          <p:cNvSpPr txBox="1"/>
                          <p:nvPr/>
                        </p:nvSpPr>
                        <p:spPr>
                          <a:xfrm>
                            <a:off x="6010081" y="4288351"/>
                            <a:ext cx="1250058" cy="46210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left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oMath>
                              </m:oMathPara>
                            </a14:m>
                            <a:endParaRPr lang="en-US" dirty="0">
                              <a:solidFill>
                                <a:srgbClr val="FF0000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9" name="TextBox 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010081" y="4288351"/>
                            <a:ext cx="1250058" cy="462102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r="-4118" b="-1333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" name="TextBox 9"/>
                          <p:cNvSpPr txBox="1"/>
                          <p:nvPr/>
                        </p:nvSpPr>
                        <p:spPr>
                          <a:xfrm>
                            <a:off x="1093316" y="2561724"/>
                            <a:ext cx="2492397" cy="46210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+∅)</m:t>
                                  </m:r>
                                </m:oMath>
                              </m:oMathPara>
                            </a14:m>
                            <a:endParaRPr lang="en-US" dirty="0">
                              <a:solidFill>
                                <a:srgbClr val="FF0000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" name="TextBox 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093316" y="2561724"/>
                            <a:ext cx="2492397" cy="462102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b="-1311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" name="TextBox 10"/>
                          <p:cNvSpPr txBox="1"/>
                          <p:nvPr/>
                        </p:nvSpPr>
                        <p:spPr>
                          <a:xfrm>
                            <a:off x="4285599" y="1956745"/>
                            <a:ext cx="3421486" cy="80073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+∅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+∅)</m:t>
                                  </m:r>
                                </m:oMath>
                              </m:oMathPara>
                            </a14:m>
                            <a:endParaRPr lang="en-US" dirty="0">
                              <a:solidFill>
                                <a:srgbClr val="FF0000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" name="TextBox 10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285599" y="1956745"/>
                            <a:ext cx="3421486" cy="800737"/>
                          </a:xfrm>
                          <a:prstGeom prst="rect">
                            <a:avLst/>
                          </a:prstGeom>
                          <a:blipFill rotWithShape="0">
                            <a:blip r:embed="rId5"/>
                            <a:stretch>
                              <a:fillRect b="-761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2" name="TextBox 11"/>
                          <p:cNvSpPr txBox="1"/>
                          <p:nvPr/>
                        </p:nvSpPr>
                        <p:spPr>
                          <a:xfrm>
                            <a:off x="7987728" y="2512942"/>
                            <a:ext cx="2502671" cy="46210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𝐶𝑜𝑠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(∅)</m:t>
                                  </m:r>
                                </m:oMath>
                              </m:oMathPara>
                            </a14:m>
                            <a:endParaRPr lang="en-US" dirty="0">
                              <a:solidFill>
                                <a:srgbClr val="FF0000"/>
                              </a:solidFill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2" name="TextBox 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987728" y="2512942"/>
                            <a:ext cx="2502671" cy="462102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b="-13115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TextBox 13"/>
                      <p:cNvSpPr txBox="1"/>
                      <p:nvPr/>
                    </p:nvSpPr>
                    <p:spPr>
                      <a:xfrm>
                        <a:off x="6035619" y="4717836"/>
                        <a:ext cx="1224180" cy="46210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>
                            <a:solidFill>
                              <a:srgbClr val="FF0000"/>
                            </a:solidFill>
                          </a:rPr>
                          <a:t>S</a:t>
                        </a:r>
                        <a14:m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TextBox 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35619" y="4717836"/>
                        <a:ext cx="1224180" cy="462102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 l="-4790" t="-8197" b="-245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4475598" y="5683625"/>
                      <a:ext cx="2905359" cy="639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𝐶𝑜𝑠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+∅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𝑤𝑡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𝑆𝑖𝑛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+∅)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5598" y="5683625"/>
                      <a:ext cx="2905359" cy="639983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7548113" y="5397260"/>
                    <a:ext cx="20770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𝑆𝑖𝑛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⁡(∅)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8113" y="5397260"/>
                    <a:ext cx="2077047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541388" y="3358385"/>
                  <a:ext cx="1475117" cy="427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388" y="3358385"/>
                  <a:ext cx="1475117" cy="42774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571205" y="4145690"/>
                  <a:ext cx="1475117" cy="4112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f>
                              <m:fPr>
                                <m:type m:val="skw"/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1205" y="4145690"/>
                  <a:ext cx="1475117" cy="4112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38235" r="-42562" b="-20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130" y="2767933"/>
            <a:ext cx="2048434" cy="19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0"/>
    </mc:Choice>
    <mc:Fallback>
      <p:transition spd="slow" advTm="3584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96" y="69012"/>
            <a:ext cx="10515600" cy="1078302"/>
          </a:xfrm>
        </p:spPr>
        <p:txBody>
          <a:bodyPr/>
          <a:lstStyle/>
          <a:p>
            <a:r>
              <a:rPr lang="en-US" dirty="0" smtClean="0"/>
              <a:t>A Digital Lock-in Amplifier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71888" y="1323514"/>
            <a:ext cx="12192000" cy="5482263"/>
            <a:chOff x="71888" y="1323514"/>
            <a:chExt cx="12192000" cy="548226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88" y="1323514"/>
              <a:ext cx="12192000" cy="548226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29531" y="3588949"/>
              <a:ext cx="477329" cy="37920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232473" y="4179652"/>
                  <a:ext cx="90577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𝐷𝐶</m:t>
                        </m:r>
                      </m:oMath>
                    </m:oMathPara>
                  </a14:m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2473" y="4179652"/>
                  <a:ext cx="905776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Freeform 18"/>
            <p:cNvSpPr/>
            <p:nvPr/>
          </p:nvSpPr>
          <p:spPr>
            <a:xfrm>
              <a:off x="4577754" y="3871660"/>
              <a:ext cx="891394" cy="192986"/>
            </a:xfrm>
            <a:custGeom>
              <a:avLst/>
              <a:gdLst>
                <a:gd name="connsiteX0" fmla="*/ 0 w 552090"/>
                <a:gd name="connsiteY0" fmla="*/ 332117 h 349369"/>
                <a:gd name="connsiteX1" fmla="*/ 112143 w 552090"/>
                <a:gd name="connsiteY1" fmla="*/ 38818 h 349369"/>
                <a:gd name="connsiteX2" fmla="*/ 215660 w 552090"/>
                <a:gd name="connsiteY2" fmla="*/ 340743 h 349369"/>
                <a:gd name="connsiteX3" fmla="*/ 327804 w 552090"/>
                <a:gd name="connsiteY3" fmla="*/ 38818 h 349369"/>
                <a:gd name="connsiteX4" fmla="*/ 439947 w 552090"/>
                <a:gd name="connsiteY4" fmla="*/ 349369 h 349369"/>
                <a:gd name="connsiteX5" fmla="*/ 526211 w 552090"/>
                <a:gd name="connsiteY5" fmla="*/ 38818 h 349369"/>
                <a:gd name="connsiteX6" fmla="*/ 552090 w 552090"/>
                <a:gd name="connsiteY6" fmla="*/ 38818 h 349369"/>
                <a:gd name="connsiteX0" fmla="*/ 0 w 552090"/>
                <a:gd name="connsiteY0" fmla="*/ 332117 h 349369"/>
                <a:gd name="connsiteX1" fmla="*/ 112143 w 552090"/>
                <a:gd name="connsiteY1" fmla="*/ 38818 h 349369"/>
                <a:gd name="connsiteX2" fmla="*/ 215660 w 552090"/>
                <a:gd name="connsiteY2" fmla="*/ 340743 h 349369"/>
                <a:gd name="connsiteX3" fmla="*/ 327804 w 552090"/>
                <a:gd name="connsiteY3" fmla="*/ 38818 h 349369"/>
                <a:gd name="connsiteX4" fmla="*/ 439947 w 552090"/>
                <a:gd name="connsiteY4" fmla="*/ 349369 h 349369"/>
                <a:gd name="connsiteX5" fmla="*/ 526211 w 552090"/>
                <a:gd name="connsiteY5" fmla="*/ 38818 h 349369"/>
                <a:gd name="connsiteX6" fmla="*/ 552090 w 552090"/>
                <a:gd name="connsiteY6" fmla="*/ 38818 h 349369"/>
                <a:gd name="connsiteX0" fmla="*/ 0 w 721306"/>
                <a:gd name="connsiteY0" fmla="*/ 293773 h 311025"/>
                <a:gd name="connsiteX1" fmla="*/ 112143 w 721306"/>
                <a:gd name="connsiteY1" fmla="*/ 474 h 311025"/>
                <a:gd name="connsiteX2" fmla="*/ 215660 w 721306"/>
                <a:gd name="connsiteY2" fmla="*/ 302399 h 311025"/>
                <a:gd name="connsiteX3" fmla="*/ 327804 w 721306"/>
                <a:gd name="connsiteY3" fmla="*/ 474 h 311025"/>
                <a:gd name="connsiteX4" fmla="*/ 439947 w 721306"/>
                <a:gd name="connsiteY4" fmla="*/ 311025 h 311025"/>
                <a:gd name="connsiteX5" fmla="*/ 526211 w 721306"/>
                <a:gd name="connsiteY5" fmla="*/ 474 h 311025"/>
                <a:gd name="connsiteX6" fmla="*/ 721306 w 721306"/>
                <a:gd name="connsiteY6" fmla="*/ 242014 h 311025"/>
                <a:gd name="connsiteX0" fmla="*/ 0 w 618750"/>
                <a:gd name="connsiteY0" fmla="*/ 293319 h 327824"/>
                <a:gd name="connsiteX1" fmla="*/ 112143 w 618750"/>
                <a:gd name="connsiteY1" fmla="*/ 20 h 327824"/>
                <a:gd name="connsiteX2" fmla="*/ 215660 w 618750"/>
                <a:gd name="connsiteY2" fmla="*/ 301945 h 327824"/>
                <a:gd name="connsiteX3" fmla="*/ 327804 w 618750"/>
                <a:gd name="connsiteY3" fmla="*/ 20 h 327824"/>
                <a:gd name="connsiteX4" fmla="*/ 439947 w 618750"/>
                <a:gd name="connsiteY4" fmla="*/ 310571 h 327824"/>
                <a:gd name="connsiteX5" fmla="*/ 526211 w 618750"/>
                <a:gd name="connsiteY5" fmla="*/ 20 h 327824"/>
                <a:gd name="connsiteX6" fmla="*/ 618750 w 618750"/>
                <a:gd name="connsiteY6" fmla="*/ 327824 h 327824"/>
                <a:gd name="connsiteX0" fmla="*/ 0 w 618750"/>
                <a:gd name="connsiteY0" fmla="*/ 293319 h 327824"/>
                <a:gd name="connsiteX1" fmla="*/ 112143 w 618750"/>
                <a:gd name="connsiteY1" fmla="*/ 20 h 327824"/>
                <a:gd name="connsiteX2" fmla="*/ 215660 w 618750"/>
                <a:gd name="connsiteY2" fmla="*/ 301945 h 327824"/>
                <a:gd name="connsiteX3" fmla="*/ 327804 w 618750"/>
                <a:gd name="connsiteY3" fmla="*/ 20 h 327824"/>
                <a:gd name="connsiteX4" fmla="*/ 439947 w 618750"/>
                <a:gd name="connsiteY4" fmla="*/ 310571 h 327824"/>
                <a:gd name="connsiteX5" fmla="*/ 526211 w 618750"/>
                <a:gd name="connsiteY5" fmla="*/ 20 h 327824"/>
                <a:gd name="connsiteX6" fmla="*/ 618750 w 618750"/>
                <a:gd name="connsiteY6" fmla="*/ 327824 h 327824"/>
                <a:gd name="connsiteX0" fmla="*/ 0 w 629005"/>
                <a:gd name="connsiteY0" fmla="*/ 293319 h 327824"/>
                <a:gd name="connsiteX1" fmla="*/ 112143 w 629005"/>
                <a:gd name="connsiteY1" fmla="*/ 20 h 327824"/>
                <a:gd name="connsiteX2" fmla="*/ 215660 w 629005"/>
                <a:gd name="connsiteY2" fmla="*/ 301945 h 327824"/>
                <a:gd name="connsiteX3" fmla="*/ 327804 w 629005"/>
                <a:gd name="connsiteY3" fmla="*/ 20 h 327824"/>
                <a:gd name="connsiteX4" fmla="*/ 439947 w 629005"/>
                <a:gd name="connsiteY4" fmla="*/ 310571 h 327824"/>
                <a:gd name="connsiteX5" fmla="*/ 526211 w 629005"/>
                <a:gd name="connsiteY5" fmla="*/ 20 h 327824"/>
                <a:gd name="connsiteX6" fmla="*/ 629005 w 629005"/>
                <a:gd name="connsiteY6" fmla="*/ 327824 h 327824"/>
                <a:gd name="connsiteX0" fmla="*/ 0 w 629005"/>
                <a:gd name="connsiteY0" fmla="*/ 293310 h 310562"/>
                <a:gd name="connsiteX1" fmla="*/ 112143 w 629005"/>
                <a:gd name="connsiteY1" fmla="*/ 11 h 310562"/>
                <a:gd name="connsiteX2" fmla="*/ 215660 w 629005"/>
                <a:gd name="connsiteY2" fmla="*/ 301936 h 310562"/>
                <a:gd name="connsiteX3" fmla="*/ 327804 w 629005"/>
                <a:gd name="connsiteY3" fmla="*/ 11 h 310562"/>
                <a:gd name="connsiteX4" fmla="*/ 439947 w 629005"/>
                <a:gd name="connsiteY4" fmla="*/ 310562 h 310562"/>
                <a:gd name="connsiteX5" fmla="*/ 526211 w 629005"/>
                <a:gd name="connsiteY5" fmla="*/ 11 h 310562"/>
                <a:gd name="connsiteX6" fmla="*/ 629005 w 629005"/>
                <a:gd name="connsiteY6" fmla="*/ 301936 h 310562"/>
                <a:gd name="connsiteX0" fmla="*/ 0 w 629005"/>
                <a:gd name="connsiteY0" fmla="*/ 293318 h 327823"/>
                <a:gd name="connsiteX1" fmla="*/ 112143 w 629005"/>
                <a:gd name="connsiteY1" fmla="*/ 19 h 327823"/>
                <a:gd name="connsiteX2" fmla="*/ 215660 w 629005"/>
                <a:gd name="connsiteY2" fmla="*/ 301944 h 327823"/>
                <a:gd name="connsiteX3" fmla="*/ 327804 w 629005"/>
                <a:gd name="connsiteY3" fmla="*/ 19 h 327823"/>
                <a:gd name="connsiteX4" fmla="*/ 439947 w 629005"/>
                <a:gd name="connsiteY4" fmla="*/ 310570 h 327823"/>
                <a:gd name="connsiteX5" fmla="*/ 526211 w 629005"/>
                <a:gd name="connsiteY5" fmla="*/ 19 h 327823"/>
                <a:gd name="connsiteX6" fmla="*/ 629005 w 629005"/>
                <a:gd name="connsiteY6" fmla="*/ 327823 h 327823"/>
                <a:gd name="connsiteX0" fmla="*/ 0 w 629005"/>
                <a:gd name="connsiteY0" fmla="*/ 293310 h 310562"/>
                <a:gd name="connsiteX1" fmla="*/ 112143 w 629005"/>
                <a:gd name="connsiteY1" fmla="*/ 11 h 310562"/>
                <a:gd name="connsiteX2" fmla="*/ 215660 w 629005"/>
                <a:gd name="connsiteY2" fmla="*/ 301936 h 310562"/>
                <a:gd name="connsiteX3" fmla="*/ 327804 w 629005"/>
                <a:gd name="connsiteY3" fmla="*/ 11 h 310562"/>
                <a:gd name="connsiteX4" fmla="*/ 439947 w 629005"/>
                <a:gd name="connsiteY4" fmla="*/ 310562 h 310562"/>
                <a:gd name="connsiteX5" fmla="*/ 526211 w 629005"/>
                <a:gd name="connsiteY5" fmla="*/ 11 h 310562"/>
                <a:gd name="connsiteX6" fmla="*/ 629005 w 629005"/>
                <a:gd name="connsiteY6" fmla="*/ 301936 h 310562"/>
                <a:gd name="connsiteX0" fmla="*/ 0 w 629005"/>
                <a:gd name="connsiteY0" fmla="*/ 293310 h 310562"/>
                <a:gd name="connsiteX1" fmla="*/ 112143 w 629005"/>
                <a:gd name="connsiteY1" fmla="*/ 11 h 310562"/>
                <a:gd name="connsiteX2" fmla="*/ 215660 w 629005"/>
                <a:gd name="connsiteY2" fmla="*/ 301936 h 310562"/>
                <a:gd name="connsiteX3" fmla="*/ 327804 w 629005"/>
                <a:gd name="connsiteY3" fmla="*/ 11 h 310562"/>
                <a:gd name="connsiteX4" fmla="*/ 439947 w 629005"/>
                <a:gd name="connsiteY4" fmla="*/ 310562 h 310562"/>
                <a:gd name="connsiteX5" fmla="*/ 526211 w 629005"/>
                <a:gd name="connsiteY5" fmla="*/ 11 h 310562"/>
                <a:gd name="connsiteX6" fmla="*/ 629005 w 629005"/>
                <a:gd name="connsiteY6" fmla="*/ 310562 h 31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005" h="310562">
                  <a:moveTo>
                    <a:pt x="0" y="293310"/>
                  </a:moveTo>
                  <a:cubicBezTo>
                    <a:pt x="38100" y="145941"/>
                    <a:pt x="76200" y="-1427"/>
                    <a:pt x="112143" y="11"/>
                  </a:cubicBezTo>
                  <a:cubicBezTo>
                    <a:pt x="148086" y="1449"/>
                    <a:pt x="179717" y="301936"/>
                    <a:pt x="215660" y="301936"/>
                  </a:cubicBezTo>
                  <a:cubicBezTo>
                    <a:pt x="251603" y="301936"/>
                    <a:pt x="290423" y="-1427"/>
                    <a:pt x="327804" y="11"/>
                  </a:cubicBezTo>
                  <a:cubicBezTo>
                    <a:pt x="365185" y="1449"/>
                    <a:pt x="406879" y="310562"/>
                    <a:pt x="439947" y="310562"/>
                  </a:cubicBezTo>
                  <a:cubicBezTo>
                    <a:pt x="473015" y="310562"/>
                    <a:pt x="494701" y="11"/>
                    <a:pt x="526211" y="11"/>
                  </a:cubicBezTo>
                  <a:cubicBezTo>
                    <a:pt x="557721" y="11"/>
                    <a:pt x="606001" y="258803"/>
                    <a:pt x="629005" y="31056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4577754" y="3492456"/>
              <a:ext cx="891394" cy="192986"/>
            </a:xfrm>
            <a:custGeom>
              <a:avLst/>
              <a:gdLst>
                <a:gd name="connsiteX0" fmla="*/ 0 w 552090"/>
                <a:gd name="connsiteY0" fmla="*/ 332117 h 349369"/>
                <a:gd name="connsiteX1" fmla="*/ 112143 w 552090"/>
                <a:gd name="connsiteY1" fmla="*/ 38818 h 349369"/>
                <a:gd name="connsiteX2" fmla="*/ 215660 w 552090"/>
                <a:gd name="connsiteY2" fmla="*/ 340743 h 349369"/>
                <a:gd name="connsiteX3" fmla="*/ 327804 w 552090"/>
                <a:gd name="connsiteY3" fmla="*/ 38818 h 349369"/>
                <a:gd name="connsiteX4" fmla="*/ 439947 w 552090"/>
                <a:gd name="connsiteY4" fmla="*/ 349369 h 349369"/>
                <a:gd name="connsiteX5" fmla="*/ 526211 w 552090"/>
                <a:gd name="connsiteY5" fmla="*/ 38818 h 349369"/>
                <a:gd name="connsiteX6" fmla="*/ 552090 w 552090"/>
                <a:gd name="connsiteY6" fmla="*/ 38818 h 349369"/>
                <a:gd name="connsiteX0" fmla="*/ 0 w 552090"/>
                <a:gd name="connsiteY0" fmla="*/ 332117 h 349369"/>
                <a:gd name="connsiteX1" fmla="*/ 112143 w 552090"/>
                <a:gd name="connsiteY1" fmla="*/ 38818 h 349369"/>
                <a:gd name="connsiteX2" fmla="*/ 215660 w 552090"/>
                <a:gd name="connsiteY2" fmla="*/ 340743 h 349369"/>
                <a:gd name="connsiteX3" fmla="*/ 327804 w 552090"/>
                <a:gd name="connsiteY3" fmla="*/ 38818 h 349369"/>
                <a:gd name="connsiteX4" fmla="*/ 439947 w 552090"/>
                <a:gd name="connsiteY4" fmla="*/ 349369 h 349369"/>
                <a:gd name="connsiteX5" fmla="*/ 526211 w 552090"/>
                <a:gd name="connsiteY5" fmla="*/ 38818 h 349369"/>
                <a:gd name="connsiteX6" fmla="*/ 552090 w 552090"/>
                <a:gd name="connsiteY6" fmla="*/ 38818 h 349369"/>
                <a:gd name="connsiteX0" fmla="*/ 0 w 721306"/>
                <a:gd name="connsiteY0" fmla="*/ 293773 h 311025"/>
                <a:gd name="connsiteX1" fmla="*/ 112143 w 721306"/>
                <a:gd name="connsiteY1" fmla="*/ 474 h 311025"/>
                <a:gd name="connsiteX2" fmla="*/ 215660 w 721306"/>
                <a:gd name="connsiteY2" fmla="*/ 302399 h 311025"/>
                <a:gd name="connsiteX3" fmla="*/ 327804 w 721306"/>
                <a:gd name="connsiteY3" fmla="*/ 474 h 311025"/>
                <a:gd name="connsiteX4" fmla="*/ 439947 w 721306"/>
                <a:gd name="connsiteY4" fmla="*/ 311025 h 311025"/>
                <a:gd name="connsiteX5" fmla="*/ 526211 w 721306"/>
                <a:gd name="connsiteY5" fmla="*/ 474 h 311025"/>
                <a:gd name="connsiteX6" fmla="*/ 721306 w 721306"/>
                <a:gd name="connsiteY6" fmla="*/ 242014 h 311025"/>
                <a:gd name="connsiteX0" fmla="*/ 0 w 618750"/>
                <a:gd name="connsiteY0" fmla="*/ 293319 h 327824"/>
                <a:gd name="connsiteX1" fmla="*/ 112143 w 618750"/>
                <a:gd name="connsiteY1" fmla="*/ 20 h 327824"/>
                <a:gd name="connsiteX2" fmla="*/ 215660 w 618750"/>
                <a:gd name="connsiteY2" fmla="*/ 301945 h 327824"/>
                <a:gd name="connsiteX3" fmla="*/ 327804 w 618750"/>
                <a:gd name="connsiteY3" fmla="*/ 20 h 327824"/>
                <a:gd name="connsiteX4" fmla="*/ 439947 w 618750"/>
                <a:gd name="connsiteY4" fmla="*/ 310571 h 327824"/>
                <a:gd name="connsiteX5" fmla="*/ 526211 w 618750"/>
                <a:gd name="connsiteY5" fmla="*/ 20 h 327824"/>
                <a:gd name="connsiteX6" fmla="*/ 618750 w 618750"/>
                <a:gd name="connsiteY6" fmla="*/ 327824 h 327824"/>
                <a:gd name="connsiteX0" fmla="*/ 0 w 618750"/>
                <a:gd name="connsiteY0" fmla="*/ 293319 h 327824"/>
                <a:gd name="connsiteX1" fmla="*/ 112143 w 618750"/>
                <a:gd name="connsiteY1" fmla="*/ 20 h 327824"/>
                <a:gd name="connsiteX2" fmla="*/ 215660 w 618750"/>
                <a:gd name="connsiteY2" fmla="*/ 301945 h 327824"/>
                <a:gd name="connsiteX3" fmla="*/ 327804 w 618750"/>
                <a:gd name="connsiteY3" fmla="*/ 20 h 327824"/>
                <a:gd name="connsiteX4" fmla="*/ 439947 w 618750"/>
                <a:gd name="connsiteY4" fmla="*/ 310571 h 327824"/>
                <a:gd name="connsiteX5" fmla="*/ 526211 w 618750"/>
                <a:gd name="connsiteY5" fmla="*/ 20 h 327824"/>
                <a:gd name="connsiteX6" fmla="*/ 618750 w 618750"/>
                <a:gd name="connsiteY6" fmla="*/ 327824 h 327824"/>
                <a:gd name="connsiteX0" fmla="*/ 0 w 629005"/>
                <a:gd name="connsiteY0" fmla="*/ 293319 h 327824"/>
                <a:gd name="connsiteX1" fmla="*/ 112143 w 629005"/>
                <a:gd name="connsiteY1" fmla="*/ 20 h 327824"/>
                <a:gd name="connsiteX2" fmla="*/ 215660 w 629005"/>
                <a:gd name="connsiteY2" fmla="*/ 301945 h 327824"/>
                <a:gd name="connsiteX3" fmla="*/ 327804 w 629005"/>
                <a:gd name="connsiteY3" fmla="*/ 20 h 327824"/>
                <a:gd name="connsiteX4" fmla="*/ 439947 w 629005"/>
                <a:gd name="connsiteY4" fmla="*/ 310571 h 327824"/>
                <a:gd name="connsiteX5" fmla="*/ 526211 w 629005"/>
                <a:gd name="connsiteY5" fmla="*/ 20 h 327824"/>
                <a:gd name="connsiteX6" fmla="*/ 629005 w 629005"/>
                <a:gd name="connsiteY6" fmla="*/ 327824 h 327824"/>
                <a:gd name="connsiteX0" fmla="*/ 0 w 629005"/>
                <a:gd name="connsiteY0" fmla="*/ 293310 h 310562"/>
                <a:gd name="connsiteX1" fmla="*/ 112143 w 629005"/>
                <a:gd name="connsiteY1" fmla="*/ 11 h 310562"/>
                <a:gd name="connsiteX2" fmla="*/ 215660 w 629005"/>
                <a:gd name="connsiteY2" fmla="*/ 301936 h 310562"/>
                <a:gd name="connsiteX3" fmla="*/ 327804 w 629005"/>
                <a:gd name="connsiteY3" fmla="*/ 11 h 310562"/>
                <a:gd name="connsiteX4" fmla="*/ 439947 w 629005"/>
                <a:gd name="connsiteY4" fmla="*/ 310562 h 310562"/>
                <a:gd name="connsiteX5" fmla="*/ 526211 w 629005"/>
                <a:gd name="connsiteY5" fmla="*/ 11 h 310562"/>
                <a:gd name="connsiteX6" fmla="*/ 629005 w 629005"/>
                <a:gd name="connsiteY6" fmla="*/ 301936 h 310562"/>
                <a:gd name="connsiteX0" fmla="*/ 0 w 629005"/>
                <a:gd name="connsiteY0" fmla="*/ 293318 h 327823"/>
                <a:gd name="connsiteX1" fmla="*/ 112143 w 629005"/>
                <a:gd name="connsiteY1" fmla="*/ 19 h 327823"/>
                <a:gd name="connsiteX2" fmla="*/ 215660 w 629005"/>
                <a:gd name="connsiteY2" fmla="*/ 301944 h 327823"/>
                <a:gd name="connsiteX3" fmla="*/ 327804 w 629005"/>
                <a:gd name="connsiteY3" fmla="*/ 19 h 327823"/>
                <a:gd name="connsiteX4" fmla="*/ 439947 w 629005"/>
                <a:gd name="connsiteY4" fmla="*/ 310570 h 327823"/>
                <a:gd name="connsiteX5" fmla="*/ 526211 w 629005"/>
                <a:gd name="connsiteY5" fmla="*/ 19 h 327823"/>
                <a:gd name="connsiteX6" fmla="*/ 629005 w 629005"/>
                <a:gd name="connsiteY6" fmla="*/ 327823 h 327823"/>
                <a:gd name="connsiteX0" fmla="*/ 0 w 629005"/>
                <a:gd name="connsiteY0" fmla="*/ 293310 h 310562"/>
                <a:gd name="connsiteX1" fmla="*/ 112143 w 629005"/>
                <a:gd name="connsiteY1" fmla="*/ 11 h 310562"/>
                <a:gd name="connsiteX2" fmla="*/ 215660 w 629005"/>
                <a:gd name="connsiteY2" fmla="*/ 301936 h 310562"/>
                <a:gd name="connsiteX3" fmla="*/ 327804 w 629005"/>
                <a:gd name="connsiteY3" fmla="*/ 11 h 310562"/>
                <a:gd name="connsiteX4" fmla="*/ 439947 w 629005"/>
                <a:gd name="connsiteY4" fmla="*/ 310562 h 310562"/>
                <a:gd name="connsiteX5" fmla="*/ 526211 w 629005"/>
                <a:gd name="connsiteY5" fmla="*/ 11 h 310562"/>
                <a:gd name="connsiteX6" fmla="*/ 629005 w 629005"/>
                <a:gd name="connsiteY6" fmla="*/ 301936 h 310562"/>
                <a:gd name="connsiteX0" fmla="*/ 0 w 629005"/>
                <a:gd name="connsiteY0" fmla="*/ 293310 h 310562"/>
                <a:gd name="connsiteX1" fmla="*/ 112143 w 629005"/>
                <a:gd name="connsiteY1" fmla="*/ 11 h 310562"/>
                <a:gd name="connsiteX2" fmla="*/ 215660 w 629005"/>
                <a:gd name="connsiteY2" fmla="*/ 301936 h 310562"/>
                <a:gd name="connsiteX3" fmla="*/ 327804 w 629005"/>
                <a:gd name="connsiteY3" fmla="*/ 11 h 310562"/>
                <a:gd name="connsiteX4" fmla="*/ 439947 w 629005"/>
                <a:gd name="connsiteY4" fmla="*/ 310562 h 310562"/>
                <a:gd name="connsiteX5" fmla="*/ 526211 w 629005"/>
                <a:gd name="connsiteY5" fmla="*/ 11 h 310562"/>
                <a:gd name="connsiteX6" fmla="*/ 629005 w 629005"/>
                <a:gd name="connsiteY6" fmla="*/ 310562 h 31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005" h="310562">
                  <a:moveTo>
                    <a:pt x="0" y="293310"/>
                  </a:moveTo>
                  <a:cubicBezTo>
                    <a:pt x="38100" y="145941"/>
                    <a:pt x="76200" y="-1427"/>
                    <a:pt x="112143" y="11"/>
                  </a:cubicBezTo>
                  <a:cubicBezTo>
                    <a:pt x="148086" y="1449"/>
                    <a:pt x="179717" y="301936"/>
                    <a:pt x="215660" y="301936"/>
                  </a:cubicBezTo>
                  <a:cubicBezTo>
                    <a:pt x="251603" y="301936"/>
                    <a:pt x="290423" y="-1427"/>
                    <a:pt x="327804" y="11"/>
                  </a:cubicBezTo>
                  <a:cubicBezTo>
                    <a:pt x="365185" y="1449"/>
                    <a:pt x="406879" y="310562"/>
                    <a:pt x="439947" y="310562"/>
                  </a:cubicBezTo>
                  <a:cubicBezTo>
                    <a:pt x="473015" y="310562"/>
                    <a:pt x="494701" y="11"/>
                    <a:pt x="526211" y="11"/>
                  </a:cubicBezTo>
                  <a:cubicBezTo>
                    <a:pt x="557721" y="11"/>
                    <a:pt x="606001" y="258803"/>
                    <a:pt x="629005" y="31056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081619" y="3492456"/>
              <a:ext cx="891394" cy="192986"/>
            </a:xfrm>
            <a:custGeom>
              <a:avLst/>
              <a:gdLst>
                <a:gd name="connsiteX0" fmla="*/ 0 w 552090"/>
                <a:gd name="connsiteY0" fmla="*/ 332117 h 349369"/>
                <a:gd name="connsiteX1" fmla="*/ 112143 w 552090"/>
                <a:gd name="connsiteY1" fmla="*/ 38818 h 349369"/>
                <a:gd name="connsiteX2" fmla="*/ 215660 w 552090"/>
                <a:gd name="connsiteY2" fmla="*/ 340743 h 349369"/>
                <a:gd name="connsiteX3" fmla="*/ 327804 w 552090"/>
                <a:gd name="connsiteY3" fmla="*/ 38818 h 349369"/>
                <a:gd name="connsiteX4" fmla="*/ 439947 w 552090"/>
                <a:gd name="connsiteY4" fmla="*/ 349369 h 349369"/>
                <a:gd name="connsiteX5" fmla="*/ 526211 w 552090"/>
                <a:gd name="connsiteY5" fmla="*/ 38818 h 349369"/>
                <a:gd name="connsiteX6" fmla="*/ 552090 w 552090"/>
                <a:gd name="connsiteY6" fmla="*/ 38818 h 349369"/>
                <a:gd name="connsiteX0" fmla="*/ 0 w 552090"/>
                <a:gd name="connsiteY0" fmla="*/ 332117 h 349369"/>
                <a:gd name="connsiteX1" fmla="*/ 112143 w 552090"/>
                <a:gd name="connsiteY1" fmla="*/ 38818 h 349369"/>
                <a:gd name="connsiteX2" fmla="*/ 215660 w 552090"/>
                <a:gd name="connsiteY2" fmla="*/ 340743 h 349369"/>
                <a:gd name="connsiteX3" fmla="*/ 327804 w 552090"/>
                <a:gd name="connsiteY3" fmla="*/ 38818 h 349369"/>
                <a:gd name="connsiteX4" fmla="*/ 439947 w 552090"/>
                <a:gd name="connsiteY4" fmla="*/ 349369 h 349369"/>
                <a:gd name="connsiteX5" fmla="*/ 526211 w 552090"/>
                <a:gd name="connsiteY5" fmla="*/ 38818 h 349369"/>
                <a:gd name="connsiteX6" fmla="*/ 552090 w 552090"/>
                <a:gd name="connsiteY6" fmla="*/ 38818 h 349369"/>
                <a:gd name="connsiteX0" fmla="*/ 0 w 721306"/>
                <a:gd name="connsiteY0" fmla="*/ 293773 h 311025"/>
                <a:gd name="connsiteX1" fmla="*/ 112143 w 721306"/>
                <a:gd name="connsiteY1" fmla="*/ 474 h 311025"/>
                <a:gd name="connsiteX2" fmla="*/ 215660 w 721306"/>
                <a:gd name="connsiteY2" fmla="*/ 302399 h 311025"/>
                <a:gd name="connsiteX3" fmla="*/ 327804 w 721306"/>
                <a:gd name="connsiteY3" fmla="*/ 474 h 311025"/>
                <a:gd name="connsiteX4" fmla="*/ 439947 w 721306"/>
                <a:gd name="connsiteY4" fmla="*/ 311025 h 311025"/>
                <a:gd name="connsiteX5" fmla="*/ 526211 w 721306"/>
                <a:gd name="connsiteY5" fmla="*/ 474 h 311025"/>
                <a:gd name="connsiteX6" fmla="*/ 721306 w 721306"/>
                <a:gd name="connsiteY6" fmla="*/ 242014 h 311025"/>
                <a:gd name="connsiteX0" fmla="*/ 0 w 618750"/>
                <a:gd name="connsiteY0" fmla="*/ 293319 h 327824"/>
                <a:gd name="connsiteX1" fmla="*/ 112143 w 618750"/>
                <a:gd name="connsiteY1" fmla="*/ 20 h 327824"/>
                <a:gd name="connsiteX2" fmla="*/ 215660 w 618750"/>
                <a:gd name="connsiteY2" fmla="*/ 301945 h 327824"/>
                <a:gd name="connsiteX3" fmla="*/ 327804 w 618750"/>
                <a:gd name="connsiteY3" fmla="*/ 20 h 327824"/>
                <a:gd name="connsiteX4" fmla="*/ 439947 w 618750"/>
                <a:gd name="connsiteY4" fmla="*/ 310571 h 327824"/>
                <a:gd name="connsiteX5" fmla="*/ 526211 w 618750"/>
                <a:gd name="connsiteY5" fmla="*/ 20 h 327824"/>
                <a:gd name="connsiteX6" fmla="*/ 618750 w 618750"/>
                <a:gd name="connsiteY6" fmla="*/ 327824 h 327824"/>
                <a:gd name="connsiteX0" fmla="*/ 0 w 618750"/>
                <a:gd name="connsiteY0" fmla="*/ 293319 h 327824"/>
                <a:gd name="connsiteX1" fmla="*/ 112143 w 618750"/>
                <a:gd name="connsiteY1" fmla="*/ 20 h 327824"/>
                <a:gd name="connsiteX2" fmla="*/ 215660 w 618750"/>
                <a:gd name="connsiteY2" fmla="*/ 301945 h 327824"/>
                <a:gd name="connsiteX3" fmla="*/ 327804 w 618750"/>
                <a:gd name="connsiteY3" fmla="*/ 20 h 327824"/>
                <a:gd name="connsiteX4" fmla="*/ 439947 w 618750"/>
                <a:gd name="connsiteY4" fmla="*/ 310571 h 327824"/>
                <a:gd name="connsiteX5" fmla="*/ 526211 w 618750"/>
                <a:gd name="connsiteY5" fmla="*/ 20 h 327824"/>
                <a:gd name="connsiteX6" fmla="*/ 618750 w 618750"/>
                <a:gd name="connsiteY6" fmla="*/ 327824 h 327824"/>
                <a:gd name="connsiteX0" fmla="*/ 0 w 629005"/>
                <a:gd name="connsiteY0" fmla="*/ 293319 h 327824"/>
                <a:gd name="connsiteX1" fmla="*/ 112143 w 629005"/>
                <a:gd name="connsiteY1" fmla="*/ 20 h 327824"/>
                <a:gd name="connsiteX2" fmla="*/ 215660 w 629005"/>
                <a:gd name="connsiteY2" fmla="*/ 301945 h 327824"/>
                <a:gd name="connsiteX3" fmla="*/ 327804 w 629005"/>
                <a:gd name="connsiteY3" fmla="*/ 20 h 327824"/>
                <a:gd name="connsiteX4" fmla="*/ 439947 w 629005"/>
                <a:gd name="connsiteY4" fmla="*/ 310571 h 327824"/>
                <a:gd name="connsiteX5" fmla="*/ 526211 w 629005"/>
                <a:gd name="connsiteY5" fmla="*/ 20 h 327824"/>
                <a:gd name="connsiteX6" fmla="*/ 629005 w 629005"/>
                <a:gd name="connsiteY6" fmla="*/ 327824 h 327824"/>
                <a:gd name="connsiteX0" fmla="*/ 0 w 629005"/>
                <a:gd name="connsiteY0" fmla="*/ 293310 h 310562"/>
                <a:gd name="connsiteX1" fmla="*/ 112143 w 629005"/>
                <a:gd name="connsiteY1" fmla="*/ 11 h 310562"/>
                <a:gd name="connsiteX2" fmla="*/ 215660 w 629005"/>
                <a:gd name="connsiteY2" fmla="*/ 301936 h 310562"/>
                <a:gd name="connsiteX3" fmla="*/ 327804 w 629005"/>
                <a:gd name="connsiteY3" fmla="*/ 11 h 310562"/>
                <a:gd name="connsiteX4" fmla="*/ 439947 w 629005"/>
                <a:gd name="connsiteY4" fmla="*/ 310562 h 310562"/>
                <a:gd name="connsiteX5" fmla="*/ 526211 w 629005"/>
                <a:gd name="connsiteY5" fmla="*/ 11 h 310562"/>
                <a:gd name="connsiteX6" fmla="*/ 629005 w 629005"/>
                <a:gd name="connsiteY6" fmla="*/ 301936 h 310562"/>
                <a:gd name="connsiteX0" fmla="*/ 0 w 629005"/>
                <a:gd name="connsiteY0" fmla="*/ 293318 h 327823"/>
                <a:gd name="connsiteX1" fmla="*/ 112143 w 629005"/>
                <a:gd name="connsiteY1" fmla="*/ 19 h 327823"/>
                <a:gd name="connsiteX2" fmla="*/ 215660 w 629005"/>
                <a:gd name="connsiteY2" fmla="*/ 301944 h 327823"/>
                <a:gd name="connsiteX3" fmla="*/ 327804 w 629005"/>
                <a:gd name="connsiteY3" fmla="*/ 19 h 327823"/>
                <a:gd name="connsiteX4" fmla="*/ 439947 w 629005"/>
                <a:gd name="connsiteY4" fmla="*/ 310570 h 327823"/>
                <a:gd name="connsiteX5" fmla="*/ 526211 w 629005"/>
                <a:gd name="connsiteY5" fmla="*/ 19 h 327823"/>
                <a:gd name="connsiteX6" fmla="*/ 629005 w 629005"/>
                <a:gd name="connsiteY6" fmla="*/ 327823 h 327823"/>
                <a:gd name="connsiteX0" fmla="*/ 0 w 629005"/>
                <a:gd name="connsiteY0" fmla="*/ 293310 h 310562"/>
                <a:gd name="connsiteX1" fmla="*/ 112143 w 629005"/>
                <a:gd name="connsiteY1" fmla="*/ 11 h 310562"/>
                <a:gd name="connsiteX2" fmla="*/ 215660 w 629005"/>
                <a:gd name="connsiteY2" fmla="*/ 301936 h 310562"/>
                <a:gd name="connsiteX3" fmla="*/ 327804 w 629005"/>
                <a:gd name="connsiteY3" fmla="*/ 11 h 310562"/>
                <a:gd name="connsiteX4" fmla="*/ 439947 w 629005"/>
                <a:gd name="connsiteY4" fmla="*/ 310562 h 310562"/>
                <a:gd name="connsiteX5" fmla="*/ 526211 w 629005"/>
                <a:gd name="connsiteY5" fmla="*/ 11 h 310562"/>
                <a:gd name="connsiteX6" fmla="*/ 629005 w 629005"/>
                <a:gd name="connsiteY6" fmla="*/ 301936 h 310562"/>
                <a:gd name="connsiteX0" fmla="*/ 0 w 629005"/>
                <a:gd name="connsiteY0" fmla="*/ 293310 h 310562"/>
                <a:gd name="connsiteX1" fmla="*/ 112143 w 629005"/>
                <a:gd name="connsiteY1" fmla="*/ 11 h 310562"/>
                <a:gd name="connsiteX2" fmla="*/ 215660 w 629005"/>
                <a:gd name="connsiteY2" fmla="*/ 301936 h 310562"/>
                <a:gd name="connsiteX3" fmla="*/ 327804 w 629005"/>
                <a:gd name="connsiteY3" fmla="*/ 11 h 310562"/>
                <a:gd name="connsiteX4" fmla="*/ 439947 w 629005"/>
                <a:gd name="connsiteY4" fmla="*/ 310562 h 310562"/>
                <a:gd name="connsiteX5" fmla="*/ 526211 w 629005"/>
                <a:gd name="connsiteY5" fmla="*/ 11 h 310562"/>
                <a:gd name="connsiteX6" fmla="*/ 629005 w 629005"/>
                <a:gd name="connsiteY6" fmla="*/ 310562 h 31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005" h="310562">
                  <a:moveTo>
                    <a:pt x="0" y="293310"/>
                  </a:moveTo>
                  <a:cubicBezTo>
                    <a:pt x="38100" y="145941"/>
                    <a:pt x="76200" y="-1427"/>
                    <a:pt x="112143" y="11"/>
                  </a:cubicBezTo>
                  <a:cubicBezTo>
                    <a:pt x="148086" y="1449"/>
                    <a:pt x="179717" y="301936"/>
                    <a:pt x="215660" y="301936"/>
                  </a:cubicBezTo>
                  <a:cubicBezTo>
                    <a:pt x="251603" y="301936"/>
                    <a:pt x="290423" y="-1427"/>
                    <a:pt x="327804" y="11"/>
                  </a:cubicBezTo>
                  <a:cubicBezTo>
                    <a:pt x="365185" y="1449"/>
                    <a:pt x="406879" y="310562"/>
                    <a:pt x="439947" y="310562"/>
                  </a:cubicBezTo>
                  <a:cubicBezTo>
                    <a:pt x="473015" y="310562"/>
                    <a:pt x="494701" y="11"/>
                    <a:pt x="526211" y="11"/>
                  </a:cubicBezTo>
                  <a:cubicBezTo>
                    <a:pt x="557721" y="11"/>
                    <a:pt x="606001" y="258803"/>
                    <a:pt x="629005" y="310562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8482640" y="4244196"/>
              <a:ext cx="40544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82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11"/>
    </mc:Choice>
    <mc:Fallback>
      <p:transition spd="slow" advTm="8251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/>
              <a:t>Application of Advanced filters can be found in many fields in every day Technology, Physics and Research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07701" y="1498453"/>
            <a:ext cx="6430155" cy="4947400"/>
            <a:chOff x="5607701" y="1520178"/>
            <a:chExt cx="6430155" cy="4947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7279" y="1520178"/>
              <a:ext cx="6420577" cy="44241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5607701" y="5944358"/>
              <a:ext cx="64301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Atomic </a:t>
              </a:r>
              <a:r>
                <a:rPr lang="en-US" sz="2800" dirty="0"/>
                <a:t>F</a:t>
              </a:r>
              <a:r>
                <a:rPr lang="en-US" sz="2800" dirty="0" smtClean="0"/>
                <a:t>orce Microscope</a:t>
              </a:r>
              <a:endParaRPr lang="en-US" sz="2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38200" y="2201248"/>
            <a:ext cx="4364406" cy="2781098"/>
            <a:chOff x="982034" y="1324948"/>
            <a:chExt cx="4364406" cy="2781098"/>
          </a:xfrm>
        </p:grpSpPr>
        <p:grpSp>
          <p:nvGrpSpPr>
            <p:cNvPr id="11" name="Group 10"/>
            <p:cNvGrpSpPr/>
            <p:nvPr/>
          </p:nvGrpSpPr>
          <p:grpSpPr>
            <a:xfrm>
              <a:off x="1380226" y="1324948"/>
              <a:ext cx="3966214" cy="2781098"/>
              <a:chOff x="2831163" y="1385829"/>
              <a:chExt cx="3264837" cy="227926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9558" y="1385829"/>
                <a:ext cx="2726442" cy="2211285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831163" y="3362409"/>
                <a:ext cx="2873088" cy="302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Radio and telecommunication</a:t>
                </a:r>
                <a:endParaRPr lang="en-US" dirty="0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034" y="2243841"/>
              <a:ext cx="1562819" cy="1562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02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50"/>
    </mc:Choice>
    <mc:Fallback>
      <p:transition spd="slow" advTm="7445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AC </a:t>
            </a:r>
            <a:r>
              <a:rPr lang="en-US" dirty="0" smtClean="0"/>
              <a:t>Susceptometer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448425" y="942975"/>
            <a:ext cx="5387005" cy="5397440"/>
            <a:chOff x="152400" y="1295400"/>
            <a:chExt cx="3962401" cy="4467225"/>
          </a:xfrm>
        </p:grpSpPr>
        <p:graphicFrame>
          <p:nvGraphicFramePr>
            <p:cNvPr id="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8633269"/>
                </p:ext>
              </p:extLst>
            </p:nvPr>
          </p:nvGraphicFramePr>
          <p:xfrm>
            <a:off x="1676401" y="1295400"/>
            <a:ext cx="2438400" cy="4467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" name="Bitmap Image" r:id="rId3" imgW="4161905" imgH="4466667" progId="PBrush">
                    <p:embed/>
                  </p:oleObj>
                </mc:Choice>
                <mc:Fallback>
                  <p:oleObj name="Bitmap Image" r:id="rId3" imgW="4161905" imgH="4466667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401" y="1295400"/>
                          <a:ext cx="2438400" cy="4467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46" descr="IMAG557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2400" y="4038600"/>
              <a:ext cx="1676400" cy="1447800"/>
            </a:xfrm>
            <a:prstGeom prst="rect">
              <a:avLst/>
            </a:prstGeom>
            <a:noFill/>
          </p:spPr>
        </p:pic>
        <p:cxnSp>
          <p:nvCxnSpPr>
            <p:cNvPr id="8" name="Straight Arrow Connector 7"/>
            <p:cNvCxnSpPr/>
            <p:nvPr/>
          </p:nvCxnSpPr>
          <p:spPr bwMode="auto">
            <a:xfrm flipH="1">
              <a:off x="1295400" y="4419600"/>
              <a:ext cx="685800" cy="0"/>
            </a:xfrm>
            <a:prstGeom prst="straightConnector1">
              <a:avLst/>
            </a:prstGeom>
            <a:solidFill>
              <a:srgbClr val="80808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>
              <a:off x="1066800" y="3429000"/>
              <a:ext cx="1828800" cy="914400"/>
            </a:xfrm>
            <a:prstGeom prst="straightConnector1">
              <a:avLst/>
            </a:prstGeom>
            <a:solidFill>
              <a:srgbClr val="808080">
                <a:alpha val="50000"/>
              </a:srgb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228600" y="3124200"/>
              <a:ext cx="1683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Sample and T-sensor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03712" y="1763568"/>
            <a:ext cx="4270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 Susceptometer is used to measure changes in magnetic field due to the presence of a magnetic sample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200549" y="3904171"/>
            <a:ext cx="4076399" cy="2220890"/>
            <a:chOff x="1038475" y="4666477"/>
            <a:chExt cx="3505200" cy="1808977"/>
          </a:xfrm>
        </p:grpSpPr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38475" y="4666477"/>
              <a:ext cx="2200275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38475" y="5314177"/>
              <a:ext cx="215265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38475" y="5684879"/>
              <a:ext cx="35052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0977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43"/>
    </mc:Choice>
    <mc:Fallback>
      <p:transition spd="slow" advTm="5874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Theory of AC </a:t>
            </a:r>
            <a:r>
              <a:rPr lang="en-US" dirty="0"/>
              <a:t>Susceptometer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8787" y="1862138"/>
            <a:ext cx="16383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8787" y="2501234"/>
            <a:ext cx="22669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1150" y="2919413"/>
            <a:ext cx="16954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60585" y="3387059"/>
            <a:ext cx="22002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60585" y="4034759"/>
            <a:ext cx="21526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60585" y="4500022"/>
            <a:ext cx="35052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272178" y="2838134"/>
            <a:ext cx="3514725" cy="704850"/>
            <a:chOff x="6583393" y="3538583"/>
            <a:chExt cx="3514725" cy="704850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83393" y="3538583"/>
              <a:ext cx="3514725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 rotWithShape="1">
            <a:blip r:embed="rId9" cstate="print"/>
            <a:srcRect b="17912"/>
            <a:stretch/>
          </p:blipFill>
          <p:spPr bwMode="auto">
            <a:xfrm>
              <a:off x="6659593" y="3919583"/>
              <a:ext cx="2933700" cy="281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631393" y="3919583"/>
              <a:ext cx="3238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507966" y="4409215"/>
            <a:ext cx="3714750" cy="685800"/>
          </a:xfrm>
          <a:prstGeom prst="rect">
            <a:avLst/>
          </a:prstGeom>
          <a:noFill/>
        </p:spPr>
      </p:pic>
      <p:pic>
        <p:nvPicPr>
          <p:cNvPr id="14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90658" y="4050165"/>
            <a:ext cx="26289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155940" y="5391509"/>
            <a:ext cx="8911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some materials, x’’ is nearly zero. If x’’=0, the magnetization will be perfectly in phase with Ha for a paramagnetic material (X’ &gt; 0) and will be 180deg out of phase for a diamagnetic material]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30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856"/>
          </a:xfrm>
        </p:spPr>
        <p:txBody>
          <a:bodyPr/>
          <a:lstStyle/>
          <a:p>
            <a:pPr algn="ctr"/>
            <a:r>
              <a:rPr lang="en-US" dirty="0"/>
              <a:t>Virtual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724" y="1395078"/>
            <a:ext cx="4579189" cy="16185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Virtual instruments are a fundamental shift from traditional hardware-centered instrumentation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00" y="1379981"/>
            <a:ext cx="5505548" cy="2414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8" y="3277589"/>
            <a:ext cx="4600575" cy="29337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022358" y="4704954"/>
            <a:ext cx="4579189" cy="12183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software-centered systems exploit </a:t>
            </a:r>
            <a:r>
              <a:rPr lang="en-US" u="sng" dirty="0"/>
              <a:t>computing power </a:t>
            </a:r>
            <a:r>
              <a:rPr lang="en-US" dirty="0"/>
              <a:t>and connectivity capabilities of PC</a:t>
            </a:r>
          </a:p>
        </p:txBody>
      </p:sp>
      <p:sp>
        <p:nvSpPr>
          <p:cNvPr id="6" name="Rectangle 5"/>
          <p:cNvSpPr/>
          <p:nvPr/>
        </p:nvSpPr>
        <p:spPr>
          <a:xfrm>
            <a:off x="7532211" y="3857737"/>
            <a:ext cx="3896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Environmental </a:t>
            </a:r>
            <a:r>
              <a:rPr lang="en-US" sz="2000" b="1" dirty="0" smtClean="0">
                <a:solidFill>
                  <a:srgbClr val="70AD47"/>
                </a:solidFill>
              </a:rPr>
              <a:t>Noise-free </a:t>
            </a:r>
            <a:r>
              <a:rPr lang="en-US" sz="2000" b="1" dirty="0">
                <a:solidFill>
                  <a:srgbClr val="70AD47"/>
                </a:solidFill>
              </a:rPr>
              <a:t>Processing</a:t>
            </a:r>
            <a:endParaRPr lang="en-IN" b="1" dirty="0">
              <a:solidFill>
                <a:srgbClr val="70AD4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05881" y="6052503"/>
            <a:ext cx="373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e.g. Virtual  world during Covid-19 !!!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0032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19"/>
    </mc:Choice>
    <mc:Fallback>
      <p:transition spd="slow" advTm="6921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Phase Transition of YBCO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t="7546" r="3300" b="11876"/>
          <a:stretch/>
        </p:blipFill>
        <p:spPr>
          <a:xfrm>
            <a:off x="838200" y="1690688"/>
            <a:ext cx="7324725" cy="449134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267701" y="3009900"/>
            <a:ext cx="3704136" cy="1061305"/>
            <a:chOff x="6583393" y="3538583"/>
            <a:chExt cx="3514725" cy="70485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83393" y="3538583"/>
              <a:ext cx="3514725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b="17912"/>
            <a:stretch/>
          </p:blipFill>
          <p:spPr bwMode="auto">
            <a:xfrm>
              <a:off x="6659593" y="3919583"/>
              <a:ext cx="2933700" cy="2814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631393" y="3919583"/>
              <a:ext cx="323850" cy="323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52422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88"/>
    </mc:Choice>
    <mc:Fallback>
      <p:transition spd="slow" advTm="37188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b="1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Tasks Achieved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Learning </a:t>
            </a:r>
            <a:r>
              <a:rPr lang="en-IN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LabVIEW programming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Simulating a sine wave in LabVIEW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Designing a program for observing signal mixing 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Mathematics of signal mixing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Extracting phase information from signal mixing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Mathematics of different filters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Simulating a low-pass filter in LabVIEW and generating a bode plot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Mathematics of lock-in amplifiers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Case </a:t>
            </a:r>
            <a:r>
              <a:rPr lang="en-IN" dirty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study of AC susceptometer as an </a:t>
            </a:r>
            <a:r>
              <a:rPr lang="en-IN" dirty="0" smtClean="0">
                <a:solidFill>
                  <a:srgbClr val="082A75"/>
                </a:solidFill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application</a:t>
            </a:r>
            <a:endParaRPr lang="en-US" dirty="0">
              <a:solidFill>
                <a:srgbClr val="082A75"/>
              </a:solidFill>
              <a:latin typeface="Calibri" panose="020F0502020204030204" pitchFamily="34" charset="0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39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Noises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271080" y="1690688"/>
            <a:ext cx="9649839" cy="4708270"/>
            <a:chOff x="326570" y="1690688"/>
            <a:chExt cx="9649839" cy="4708270"/>
          </a:xfrm>
        </p:grpSpPr>
        <p:grpSp>
          <p:nvGrpSpPr>
            <p:cNvPr id="34" name="Group 33"/>
            <p:cNvGrpSpPr/>
            <p:nvPr/>
          </p:nvGrpSpPr>
          <p:grpSpPr>
            <a:xfrm>
              <a:off x="971979" y="1690688"/>
              <a:ext cx="9004430" cy="4708270"/>
              <a:chOff x="971979" y="1690688"/>
              <a:chExt cx="9004430" cy="470827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79" y="4111352"/>
                <a:ext cx="2284015" cy="2287606"/>
              </a:xfrm>
              <a:prstGeom prst="rect">
                <a:avLst/>
              </a:prstGeom>
            </p:spPr>
          </p:pic>
          <p:pic>
            <p:nvPicPr>
              <p:cNvPr id="9" name="Picture 2" descr="https://t3.ftcdn.net/jpg/01/69/07/14/240_F_169071479_byEBvxr9UXR7QzVr3GFuS9jRye9rMyLn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13" r="23339"/>
              <a:stretch/>
            </p:blipFill>
            <p:spPr bwMode="auto">
              <a:xfrm>
                <a:off x="971979" y="1690688"/>
                <a:ext cx="2276669" cy="2287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3248648" y="2834491"/>
                <a:ext cx="6727761" cy="2420664"/>
                <a:chOff x="3248648" y="2834491"/>
                <a:chExt cx="6727761" cy="2420664"/>
              </a:xfrm>
            </p:grpSpPr>
            <p:cxnSp>
              <p:nvCxnSpPr>
                <p:cNvPr id="12" name="Curved Connector 11"/>
                <p:cNvCxnSpPr>
                  <a:stCxn id="9" idx="3"/>
                  <a:endCxn id="23" idx="1"/>
                </p:cNvCxnSpPr>
                <p:nvPr/>
              </p:nvCxnSpPr>
              <p:spPr>
                <a:xfrm>
                  <a:off x="3248648" y="2834491"/>
                  <a:ext cx="2393999" cy="114380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urved Connector 15"/>
                <p:cNvCxnSpPr>
                  <a:stCxn id="6" idx="3"/>
                  <a:endCxn id="23" idx="1"/>
                </p:cNvCxnSpPr>
                <p:nvPr/>
              </p:nvCxnSpPr>
              <p:spPr>
                <a:xfrm flipV="1">
                  <a:off x="3255994" y="3978294"/>
                  <a:ext cx="2386653" cy="1276861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/>
                <p:cNvSpPr/>
                <p:nvPr/>
              </p:nvSpPr>
              <p:spPr>
                <a:xfrm>
                  <a:off x="5642647" y="3376469"/>
                  <a:ext cx="2267339" cy="1203649"/>
                </a:xfrm>
                <a:prstGeom prst="round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DISCRIMINATOR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ight Arrow 23"/>
                <p:cNvSpPr/>
                <p:nvPr/>
              </p:nvSpPr>
              <p:spPr>
                <a:xfrm>
                  <a:off x="7923674" y="3564291"/>
                  <a:ext cx="961053" cy="223935"/>
                </a:xfrm>
                <a:prstGeom prst="rightArrow">
                  <a:avLst/>
                </a:prstGeom>
                <a:solidFill>
                  <a:srgbClr val="92D050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ight Arrow 26"/>
                <p:cNvSpPr/>
                <p:nvPr/>
              </p:nvSpPr>
              <p:spPr>
                <a:xfrm>
                  <a:off x="7923674" y="4251309"/>
                  <a:ext cx="961053" cy="22393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8884727" y="3488639"/>
                  <a:ext cx="1091682" cy="3752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92D050"/>
                      </a:solidFill>
                    </a:rPr>
                    <a:t>TRUE</a:t>
                  </a:r>
                  <a:endParaRPr lang="en-US" b="1" dirty="0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8884727" y="4175657"/>
                  <a:ext cx="1091682" cy="3752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FF0000"/>
                      </a:solidFill>
                    </a:rPr>
                    <a:t>FALSE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36" name="TextBox 35"/>
            <p:cNvSpPr txBox="1"/>
            <p:nvPr/>
          </p:nvSpPr>
          <p:spPr>
            <a:xfrm>
              <a:off x="326571" y="1690688"/>
              <a:ext cx="461665" cy="2287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/>
                <a:t>Real world Images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6570" y="4111351"/>
              <a:ext cx="461665" cy="22876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smtClean="0"/>
                <a:t>Noise Generator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82619" y="1086928"/>
            <a:ext cx="3338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There’s noise in every measurement!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17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96"/>
    </mc:Choice>
    <mc:Fallback>
      <p:transition spd="slow" advTm="2859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Filters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62537" y="1953011"/>
            <a:ext cx="3966559" cy="2075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8" y="1965369"/>
            <a:ext cx="3907134" cy="2063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85" y="1940616"/>
            <a:ext cx="3971335" cy="2100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087" y="4290859"/>
            <a:ext cx="2329457" cy="2279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1381" y="4632385"/>
            <a:ext cx="4534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filters produce almost zero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filters are highly customizable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have a steep frequency response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770" y="4040928"/>
            <a:ext cx="1325475" cy="381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a) Order 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85412" y="4028536"/>
            <a:ext cx="172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b) Order 8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2537" y="4026791"/>
            <a:ext cx="138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c) Order 13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6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55"/>
    </mc:Choice>
    <mc:Fallback>
      <p:transition spd="slow" advTm="6175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Phasor diagram</a:t>
            </a:r>
            <a:endParaRPr lang="en-US" dirty="0"/>
          </a:p>
        </p:txBody>
      </p:sp>
      <p:pic>
        <p:nvPicPr>
          <p:cNvPr id="1026" name="Picture 2" descr="Phasor Diagram and Phasor Algebra used in AC Circui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284" y="1966823"/>
            <a:ext cx="7560059" cy="39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418" y="1547317"/>
                <a:ext cx="1648219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8" y="1547317"/>
                <a:ext cx="1648219" cy="427746"/>
              </a:xfrm>
              <a:prstGeom prst="rect">
                <a:avLst/>
              </a:prstGeom>
              <a:blipFill rotWithShape="0"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3497069"/>
                <a:ext cx="2372264" cy="41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+∅=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7069"/>
                <a:ext cx="2372264" cy="411266"/>
              </a:xfrm>
              <a:prstGeom prst="rect">
                <a:avLst/>
              </a:prstGeom>
              <a:blipFill rotWithShape="0">
                <a:blip r:embed="rId4"/>
                <a:stretch>
                  <a:fillRect t="-140299" r="-23136" b="-2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59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15"/>
    </mc:Choice>
    <mc:Fallback>
      <p:transition spd="slow" advTm="3931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645"/>
            <a:ext cx="10514045" cy="774441"/>
          </a:xfrm>
        </p:spPr>
        <p:txBody>
          <a:bodyPr/>
          <a:lstStyle/>
          <a:p>
            <a:r>
              <a:rPr lang="en-US" dirty="0" smtClean="0"/>
              <a:t>Signal Mixing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8337" y="1074821"/>
                <a:ext cx="11908153" cy="557790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eqArr>
                                </m:e>
                              </m:eqAr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337" y="1074821"/>
                <a:ext cx="11908153" cy="5577906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21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80"/>
    </mc:Choice>
    <mc:Fallback>
      <p:transition spd="slow" advTm="4628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Mixing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799"/>
                <a:ext cx="10515600" cy="4348163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𝐶𝑜𝑠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799"/>
                <a:ext cx="10515600" cy="434816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90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21"/>
    </mc:Choice>
    <mc:Fallback>
      <p:transition spd="slow" advTm="4112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Phase and Amplitude information</a:t>
            </a:r>
            <a:endParaRPr lang="en-US" dirty="0"/>
          </a:p>
        </p:txBody>
      </p:sp>
      <p:pic>
        <p:nvPicPr>
          <p:cNvPr id="4" name="Two_sine_waves_of_variable__phase.vi 2020-06-19 15-43-1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506" r="21327" b="22089"/>
          <a:stretch/>
        </p:blipFill>
        <p:spPr>
          <a:xfrm>
            <a:off x="1033345" y="1500907"/>
            <a:ext cx="10126067" cy="4786535"/>
          </a:xfrm>
        </p:spPr>
      </p:pic>
      <p:sp>
        <p:nvSpPr>
          <p:cNvPr id="3" name="TextBox 2"/>
          <p:cNvSpPr txBox="1"/>
          <p:nvPr/>
        </p:nvSpPr>
        <p:spPr>
          <a:xfrm>
            <a:off x="8583284" y="1880558"/>
            <a:ext cx="2576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Changing Input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</a:rPr>
              <a:t>hase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76257" y="4717782"/>
            <a:ext cx="2576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Phase Information extracted by signal Mixing and demodulating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24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29"/>
    </mc:Choice>
    <mc:Fallback>
      <p:transition spd="slow" advTm="44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playEvt time="13887" objId="4"/>
        <p14:playEvt time="27429" objId="4"/>
        <p14:playEvt time="40973" objId="4"/>
        <p14:stopEvt time="44729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Lock-in Amplifier – An Advanced filter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/>
          <a:srcRect b="28822"/>
          <a:stretch/>
        </p:blipFill>
        <p:spPr bwMode="auto">
          <a:xfrm>
            <a:off x="1692216" y="1814323"/>
            <a:ext cx="8807568" cy="3860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37426" y="5798692"/>
            <a:ext cx="8315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Lock-in amplifiers are capable of measuring the amplitude and the phase of a signal relative to a defined reference signal, even if the signal is buried in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86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56"/>
    </mc:Choice>
    <mc:Fallback>
      <p:transition spd="slow" advTm="4505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3794</TotalTime>
  <Words>455</Words>
  <Application>Microsoft Office PowerPoint</Application>
  <PresentationFormat>Widescreen</PresentationFormat>
  <Paragraphs>99</Paragraphs>
  <Slides>21</Slides>
  <Notes>1</Notes>
  <HiddenSlides>3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MS Mincho</vt:lpstr>
      <vt:lpstr>Symbol</vt:lpstr>
      <vt:lpstr>Times New Roman</vt:lpstr>
      <vt:lpstr>Office Theme</vt:lpstr>
      <vt:lpstr>Bitmap Image</vt:lpstr>
      <vt:lpstr>Virtual digital  signal processing  using LabVIEW </vt:lpstr>
      <vt:lpstr>Virtual instrumentation</vt:lpstr>
      <vt:lpstr> Noises</vt:lpstr>
      <vt:lpstr>Digital Filters</vt:lpstr>
      <vt:lpstr>Phasor diagram</vt:lpstr>
      <vt:lpstr>Signal Mixing</vt:lpstr>
      <vt:lpstr>Signal Mixing</vt:lpstr>
      <vt:lpstr>Extracting Phase and Amplitude information</vt:lpstr>
      <vt:lpstr>Lock-in Amplifier – An Advanced filter</vt:lpstr>
      <vt:lpstr>Principle of Phase Sensitive Detection</vt:lpstr>
      <vt:lpstr>Principle of Phase Sensitive Detection</vt:lpstr>
      <vt:lpstr>The frequency domain  and Fourier transform</vt:lpstr>
      <vt:lpstr>Filtering</vt:lpstr>
      <vt:lpstr>100Hz signal with noise</vt:lpstr>
      <vt:lpstr>Principle of Dual Phase Lock-in Amplifier</vt:lpstr>
      <vt:lpstr>A Digital Lock-in Amplifier</vt:lpstr>
      <vt:lpstr>Application of Advanced filters can be found in many fields in every day Technology, Physics and Research</vt:lpstr>
      <vt:lpstr>Case Study: AC Susceptometer</vt:lpstr>
      <vt:lpstr>The Theory of AC Susceptometer </vt:lpstr>
      <vt:lpstr>Magnetic Phase Transition of YBCO</vt:lpstr>
      <vt:lpstr>Tasks Achieved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signal digital processing and Simulations based on LabVIEW</dc:title>
  <dc:creator>Rupesh R K</dc:creator>
  <cp:lastModifiedBy>Rupesh R K</cp:lastModifiedBy>
  <cp:revision>95</cp:revision>
  <dcterms:created xsi:type="dcterms:W3CDTF">2020-06-15T10:16:05Z</dcterms:created>
  <dcterms:modified xsi:type="dcterms:W3CDTF">2020-06-25T11:26:43Z</dcterms:modified>
</cp:coreProperties>
</file>